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34"/>
  </p:notesMasterIdLst>
  <p:sldIdLst>
    <p:sldId id="256" r:id="rId2"/>
    <p:sldId id="281" r:id="rId3"/>
    <p:sldId id="280" r:id="rId4"/>
    <p:sldId id="258" r:id="rId5"/>
    <p:sldId id="277" r:id="rId6"/>
    <p:sldId id="293" r:id="rId7"/>
    <p:sldId id="259" r:id="rId8"/>
    <p:sldId id="283" r:id="rId9"/>
    <p:sldId id="297" r:id="rId10"/>
    <p:sldId id="260" r:id="rId11"/>
    <p:sldId id="284" r:id="rId12"/>
    <p:sldId id="285" r:id="rId13"/>
    <p:sldId id="286" r:id="rId14"/>
    <p:sldId id="287" r:id="rId15"/>
    <p:sldId id="295" r:id="rId16"/>
    <p:sldId id="288" r:id="rId17"/>
    <p:sldId id="289" r:id="rId18"/>
    <p:sldId id="290" r:id="rId19"/>
    <p:sldId id="291" r:id="rId20"/>
    <p:sldId id="296" r:id="rId21"/>
    <p:sldId id="292" r:id="rId22"/>
    <p:sldId id="298" r:id="rId23"/>
    <p:sldId id="278" r:id="rId24"/>
    <p:sldId id="271" r:id="rId25"/>
    <p:sldId id="272" r:id="rId26"/>
    <p:sldId id="269" r:id="rId27"/>
    <p:sldId id="267" r:id="rId28"/>
    <p:sldId id="266" r:id="rId29"/>
    <p:sldId id="264" r:id="rId30"/>
    <p:sldId id="294" r:id="rId31"/>
    <p:sldId id="265" r:id="rId32"/>
    <p:sldId id="282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E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30B4CD-370B-41EB-9B20-E0244CD871CA}" v="730" dt="2023-05-23T21:09:21.174"/>
    <p1510:client id="{0C6BB1BE-07F2-4C33-A320-C4BB7410E754}" v="25" dt="2023-05-23T20:19:53.499"/>
    <p1510:client id="{0F51A305-3A9C-4ECC-B57C-15D4B594111D}" v="17" dt="2023-05-23T15:30:05.891"/>
    <p1510:client id="{2B465F0B-89F4-4F98-8428-4D00FAFA1364}" v="1" dt="2023-05-24T07:21:34.221"/>
    <p1510:client id="{87DBC59F-FF49-4ACD-8657-9FB321C96FDC}" v="48" dt="2023-05-24T07:22:32.188"/>
    <p1510:client id="{9115EB4D-CAEA-4F9F-A715-2A8A73F7BCB7}" v="15" dt="2023-05-24T08:14:45.787"/>
    <p1510:client id="{95312AC1-93A8-49AC-9806-C0CA34FBD61B}" v="405" dt="2023-05-23T21:59:57.865"/>
    <p1510:client id="{A1C6E34C-9AF8-48CA-8568-FD1B674152B4}" v="9" dt="2023-05-24T17:49:02.547"/>
    <p1510:client id="{C362340E-982D-4BB2-937E-0C09D7F1E1F6}" v="12" dt="2023-05-24T11:35:57.0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231A3C-5EB2-48B8-839A-1A3E1B67545E}" type="datetimeFigureOut">
              <a:t>24.05.2023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3D3DF-659A-488B-B180-E9A0CCE1E342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0818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Kevin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3D3DF-659A-488B-B180-E9A0CCE1E342}" type="slidenum"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655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Kevin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3D3DF-659A-488B-B180-E9A0CCE1E342}" type="slidenum"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5652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Kevin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3D3DF-659A-488B-B180-E9A0CCE1E342}" type="slidenum"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8157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Kevin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3D3DF-659A-488B-B180-E9A0CCE1E342}" type="slidenum"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23806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Kevin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3D3DF-659A-488B-B180-E9A0CCE1E342}" type="slidenum"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9013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342FE-E00B-4FAF-8F73-F722060EB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978408"/>
            <a:ext cx="10506991" cy="2531555"/>
          </a:xfrm>
          <a:prstGeom prst="rect">
            <a:avLst/>
          </a:prstGeom>
        </p:spPr>
        <p:txBody>
          <a:bodyPr anchor="b"/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1CCE2-4461-473E-B23C-34C8CCF04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0506991" cy="227755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551A-CE2F-4E35-A714-B1F04D4B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C907-6594-4DFF-A32B-449C3BA9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76D75-E9DA-4660-AC52-51BA63FC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004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999A10-4355-4A13-B008-196B21ABE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600" y="483576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6D448-AFEA-4483-B0E4-00284052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6234-4516-4303-8F60-A8127D89A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192" y="3103131"/>
            <a:ext cx="10506991" cy="30929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5D50-A474-462B-A807-DF186B1C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1DAF-2E2D-46ED-AA3E-3D2FE403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771-EB13-4EB5-A0A2-3968C6AB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B596B8-8230-4695-8D76-F06AFA81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3EBF93-5FD9-4F4E-8485-7B937145C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655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B4D06-C7C6-4949-8EB2-F03ED999A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041710" y="978408"/>
            <a:ext cx="2947881" cy="51247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21B9D-8C11-4176-AF22-89F972E2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632" y="978408"/>
            <a:ext cx="7256453" cy="51247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A9E1C-8E18-4A35-9BD8-427B1D14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16CDB-7BB6-4DD2-A626-6DA8E569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403B-439E-449F-83B1-799EEC23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54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3735-A77F-440D-9448-6AE7C204D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1579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6C6EE-D55E-454B-B28C-EC73D1DB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2905-6D2E-4319-9521-61452AB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7550-84E8-49D3-B419-6F5F327D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D2C6B-EA5D-4D97-BC84-6C860D53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82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B299E6-11CC-4181-86C3-528A13F1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22232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03473-0A64-4F9F-833B-8D64E390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9"/>
            <a:ext cx="10515600" cy="271676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73736-B424-40F2-B562-6DC10E5ED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171445"/>
            <a:ext cx="10515600" cy="1918205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8851-37C0-478D-B722-D76C817D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63E-66CE-4C18-91FA-D14AE052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6D3D-FD62-470C-BC3C-A03771A3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FF0049-0231-4557-A707-569556F0C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3922232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7A0DB1-87C8-4BF4-B2A2-F9CA6ED05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29209-8A8F-48A7-8BA2-AFADA37CB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81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66BE9C-AE7C-4C39-9694-C32D6939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483577"/>
            <a:ext cx="11147071" cy="243482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CC42C-303A-4BDF-990A-2B07967B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978408"/>
            <a:ext cx="1114707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5CEF-353E-4E14-83AD-ACADDC08D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260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5ECEF-9654-4AC1-BF77-7BC602BB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112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2FC8-BC06-407B-A82B-DA62B33A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5B701-4E1F-48AA-8A3C-ED5DD915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BCA31-8AC7-46F5-BCAB-41D54DF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A86D8-2A29-4A0E-AEA0-39B41C418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85E13E-918A-4D04-9E84-94148D7C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73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E892-D975-4DD6-8583-A14DDBE8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978407"/>
            <a:ext cx="11145039" cy="1339584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F7700-CECC-4881-BE5C-A13CD825B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632" y="2500921"/>
            <a:ext cx="5346222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4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50766-520A-44C5-943E-569222B74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3428999"/>
            <a:ext cx="5346222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F7E42-976A-4239-8006-D68538D4B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120" y="2500921"/>
            <a:ext cx="5372551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CA329-951F-4391-ADC5-7EA320B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120" y="3428999"/>
            <a:ext cx="5372551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C22A-DA46-460C-B865-D928C20A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2D647-42C5-4AB7-BB71-3A440657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632" y="6419088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B2B67-714C-46DA-85E5-598B4244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9591" y="-7190"/>
            <a:ext cx="640080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60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4B6724-AB30-4E7C-BE2B-ECD94FF1B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33311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4BAB-2678-4A19-A575-C47CAF14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591509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7C89E-0ABD-4FD2-924C-894345AD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026CE-9CC8-403B-88B1-184D1653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3D616-3C18-401B-A792-E75149FD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EC6F70-D800-4067-A36A-5BBFC8018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393331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B66CB6-8988-4FBA-8524-726765A5F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008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73F84-0C6B-4EF4-9405-C3898249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EC807-744E-4C5C-8B15-09AED3E5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BCB19-9F4B-474C-85C1-4A645A9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27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A88B0-DD6B-449B-AE32-D3192081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8"/>
            <a:ext cx="4287393" cy="2450592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22ED6-5B69-4B3B-BF96-3A75F2107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4464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04043-D45F-440A-A15D-2718A913E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72DC-7326-43E7-806C-B690C439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9A0F-B8C6-4AA6-A9C4-4A454F42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A616-A4F2-4FC5-88DE-B4E6BA54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41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773D-D007-4687-BA9C-9F229829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7"/>
            <a:ext cx="4287393" cy="2450593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3A75FC-78D2-4EF5-884F-11B7BACF7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44648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CE0BB-D335-4391-A23F-194C575C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701E1-B97B-4DA5-B9AD-07B7C124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9CF8-F42F-4618-9F26-8BFE5648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A2023-1ECA-4A96-BDC7-F7FA4368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7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7A535-3CAC-46BC-B2B2-3AE83EC3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21530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BDBD-59EC-46ED-BE79-6D37B531D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3306870"/>
            <a:ext cx="10506991" cy="2572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21F5C-FD3D-42C7-90F4-5ECE6FFCF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84632" y="1005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63D50-6D0B-4963-97B9-A32AE6323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41908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B5E08-CAC3-4C87-B143-5F8956AE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9591" y="1005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‹Nr.›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7342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el 1">
            <a:extLst>
              <a:ext uri="{FF2B5EF4-FFF2-40B4-BE49-F238E27FC236}">
                <a16:creationId xmlns:a16="http://schemas.microsoft.com/office/drawing/2014/main" id="{ABB68FBB-5374-4657-1F42-0767F88ECA69}"/>
              </a:ext>
            </a:extLst>
          </p:cNvPr>
          <p:cNvSpPr txBox="1">
            <a:spLocks/>
          </p:cNvSpPr>
          <p:nvPr/>
        </p:nvSpPr>
        <p:spPr>
          <a:xfrm>
            <a:off x="482883" y="488790"/>
            <a:ext cx="5613117" cy="5923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FFFFFF"/>
                </a:solidFill>
              </a:rPr>
              <a:t>Overwatch Database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/>
              <a:t>Database Schema</a:t>
            </a:r>
          </a:p>
        </p:txBody>
      </p:sp>
      <p:pic>
        <p:nvPicPr>
          <p:cNvPr id="4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233E2A11-ACC3-B5E5-D554-684B62B9C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902" y="589052"/>
            <a:ext cx="3287661" cy="4386723"/>
          </a:xfrm>
          <a:prstGeom prst="rect">
            <a:avLst/>
          </a:prstGeom>
        </p:spPr>
      </p:pic>
      <p:pic>
        <p:nvPicPr>
          <p:cNvPr id="5" name="Grafik 5" descr="Ein Bild, das Diagramm enthält.&#10;&#10;Beschreibung automatisch generiert.">
            <a:extLst>
              <a:ext uri="{FF2B5EF4-FFF2-40B4-BE49-F238E27FC236}">
                <a16:creationId xmlns:a16="http://schemas.microsoft.com/office/drawing/2014/main" id="{8B17C230-8B08-7AC5-A431-1CB77F97A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1658519"/>
            <a:ext cx="6324600" cy="466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073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/>
              <a:t>(</a:t>
            </a:r>
            <a:r>
              <a:rPr lang="de-DE" err="1"/>
              <a:t>Physical</a:t>
            </a:r>
            <a:r>
              <a:rPr lang="de-DE"/>
              <a:t>) Database Schema</a:t>
            </a:r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8DBBD35-2105-725A-4A82-674ECD38D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35" y="2259459"/>
            <a:ext cx="10981764" cy="254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64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FC3C53-676A-E3E3-0802-2AED70AC5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59" y="2334106"/>
            <a:ext cx="9995647" cy="283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621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F196E8-C8EB-0197-D028-BA41B9892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06" y="2357853"/>
            <a:ext cx="10632141" cy="246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0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F41541A-56D5-B967-1DD5-0C73A8293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47" y="2073700"/>
            <a:ext cx="10488705" cy="270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245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7995EB6-D74C-4D90-573D-9D07A043B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918" y="2314827"/>
            <a:ext cx="9610164" cy="222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43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3" name="Picture 3" descr="Table&#10;&#10;Description automatically generated">
            <a:extLst>
              <a:ext uri="{FF2B5EF4-FFF2-40B4-BE49-F238E27FC236}">
                <a16:creationId xmlns:a16="http://schemas.microsoft.com/office/drawing/2014/main" id="{23B6023C-2EDD-681D-9D81-080E88493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06" y="1944227"/>
            <a:ext cx="10712823" cy="367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500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01DB475-435F-E56C-3BE2-A3EE2D74D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223" y="2302912"/>
            <a:ext cx="10282516" cy="265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788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0283D00-1D16-42C6-5A2B-FEDAB8559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565" y="2291308"/>
            <a:ext cx="9556375" cy="272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969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D9FEED19-5EF3-4B0A-36D4-57A59C930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552" y="2074244"/>
            <a:ext cx="9986682" cy="361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08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2884" y="488790"/>
            <a:ext cx="11229654" cy="1060522"/>
          </a:xfrm>
        </p:spPr>
        <p:txBody>
          <a:bodyPr>
            <a:normAutofit fontScale="90000"/>
          </a:bodyPr>
          <a:lstStyle/>
          <a:p>
            <a:pPr algn="ctr"/>
            <a:r>
              <a:rPr lang="de-DE">
                <a:solidFill>
                  <a:srgbClr val="FFFFFF"/>
                </a:solidFill>
              </a:rPr>
              <a:t>Outline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041C79EE-C30F-1CA8-85B9-AA7DA98BC5BF}"/>
              </a:ext>
            </a:extLst>
          </p:cNvPr>
          <p:cNvSpPr/>
          <p:nvPr/>
        </p:nvSpPr>
        <p:spPr>
          <a:xfrm>
            <a:off x="486737" y="2417423"/>
            <a:ext cx="2089078" cy="20205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err="1">
                <a:solidFill>
                  <a:schemeClr val="tx1"/>
                </a:solidFill>
              </a:rPr>
              <a:t>Idea</a:t>
            </a:r>
            <a:endParaRPr lang="de-DE">
              <a:solidFill>
                <a:schemeClr val="tx1"/>
              </a:solidFill>
            </a:endParaRP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A1F32DCF-7E90-78B4-ADA8-A9720891124F}"/>
              </a:ext>
            </a:extLst>
          </p:cNvPr>
          <p:cNvSpPr/>
          <p:nvPr/>
        </p:nvSpPr>
        <p:spPr>
          <a:xfrm>
            <a:off x="3500489" y="2417422"/>
            <a:ext cx="2089078" cy="20205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>
                <a:solidFill>
                  <a:srgbClr val="000000"/>
                </a:solidFill>
              </a:rPr>
              <a:t>Entity</a:t>
            </a:r>
            <a:endParaRPr lang="de-DE">
              <a:solidFill>
                <a:srgbClr val="FFFFFF"/>
              </a:solidFill>
            </a:endParaRPr>
          </a:p>
          <a:p>
            <a:pPr algn="ctr"/>
            <a:r>
              <a:rPr lang="de-DE">
                <a:solidFill>
                  <a:srgbClr val="000000"/>
                </a:solidFill>
              </a:rPr>
              <a:t>Relational</a:t>
            </a:r>
            <a:br>
              <a:rPr lang="de-DE">
                <a:solidFill>
                  <a:srgbClr val="000000"/>
                </a:solidFill>
              </a:rPr>
            </a:br>
            <a:r>
              <a:rPr lang="de-DE">
                <a:solidFill>
                  <a:srgbClr val="000000"/>
                </a:solidFill>
              </a:rPr>
              <a:t>Model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2D7C85B1-4B42-3B58-E120-82FB7084B562}"/>
              </a:ext>
            </a:extLst>
          </p:cNvPr>
          <p:cNvSpPr/>
          <p:nvPr/>
        </p:nvSpPr>
        <p:spPr>
          <a:xfrm>
            <a:off x="6557051" y="2417421"/>
            <a:ext cx="2089078" cy="20205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>
                <a:solidFill>
                  <a:srgbClr val="000000"/>
                </a:solidFill>
              </a:rPr>
              <a:t>Database Schema</a:t>
            </a:r>
            <a:endParaRPr lang="en-US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343842BB-0F36-3B69-1476-DB76C05DFE46}"/>
              </a:ext>
            </a:extLst>
          </p:cNvPr>
          <p:cNvSpPr/>
          <p:nvPr/>
        </p:nvSpPr>
        <p:spPr>
          <a:xfrm>
            <a:off x="9545118" y="2417421"/>
            <a:ext cx="2089078" cy="20205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err="1">
                <a:solidFill>
                  <a:srgbClr val="000000"/>
                </a:solidFill>
              </a:rPr>
              <a:t>Queries</a:t>
            </a:r>
          </a:p>
        </p:txBody>
      </p:sp>
    </p:spTree>
    <p:extLst>
      <p:ext uri="{BB962C8B-B14F-4D97-AF65-F5344CB8AC3E}">
        <p14:creationId xmlns:p14="http://schemas.microsoft.com/office/powerpoint/2010/main" val="4404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3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ABA9CB0-BBF0-7794-1B2D-F1B50676C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576" y="2124584"/>
            <a:ext cx="9852211" cy="260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84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A80300E-B91D-0B0D-67ED-186F44FDD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376" y="2223021"/>
            <a:ext cx="9843246" cy="241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00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FC26BD1-56D4-221C-6A9B-DCB394D9A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306" y="2015980"/>
            <a:ext cx="9923929" cy="373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915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2883" y="488790"/>
            <a:ext cx="5613117" cy="59236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Queries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Untertitel 2">
            <a:extLst>
              <a:ext uri="{FF2B5EF4-FFF2-40B4-BE49-F238E27FC236}">
                <a16:creationId xmlns:a16="http://schemas.microsoft.com/office/drawing/2014/main" id="{48CCA6D4-8DEE-C83B-BFF4-0F2652B11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</p:spTree>
    <p:extLst>
      <p:ext uri="{BB962C8B-B14F-4D97-AF65-F5344CB8AC3E}">
        <p14:creationId xmlns:p14="http://schemas.microsoft.com/office/powerpoint/2010/main" val="1756595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fik 3" descr="Ein Bild, das Text enthält.&#10;&#10;Beschreibung automatisch generiert.">
            <a:extLst>
              <a:ext uri="{FF2B5EF4-FFF2-40B4-BE49-F238E27FC236}">
                <a16:creationId xmlns:a16="http://schemas.microsoft.com/office/drawing/2014/main" id="{4B9B406B-8EA2-E638-3FEC-5A97151A03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89805" y="1021864"/>
            <a:ext cx="5539362" cy="2661861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fik 4">
            <a:extLst>
              <a:ext uri="{FF2B5EF4-FFF2-40B4-BE49-F238E27FC236}">
                <a16:creationId xmlns:a16="http://schemas.microsoft.com/office/drawing/2014/main" id="{EBEC4B52-6DF9-C34C-0564-1E789AFFE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192" y="4059406"/>
            <a:ext cx="4420589" cy="16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85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CDC50FA9-5E55-AC77-0BB8-AD4DB30C1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198" y="813387"/>
            <a:ext cx="6553200" cy="2862972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4274A651-1981-3144-14AB-398E2AE9C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507" y="3866908"/>
            <a:ext cx="5015592" cy="234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081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CFB6E92B-AE62-EDD3-F14C-021D6C7F4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434" y="767303"/>
            <a:ext cx="7349836" cy="1989645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DB2A2C85-B87C-7040-12BF-8A88D9C0F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753" y="3229508"/>
            <a:ext cx="3972790" cy="254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50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Grafik 7" descr="Ein Bild, das Text enthält.&#10;&#10;Beschreibung automatisch generiert.">
            <a:extLst>
              <a:ext uri="{FF2B5EF4-FFF2-40B4-BE49-F238E27FC236}">
                <a16:creationId xmlns:a16="http://schemas.microsoft.com/office/drawing/2014/main" id="{C9072DAA-58ED-2F66-016B-BEAC550424F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3584" y="910069"/>
            <a:ext cx="6375583" cy="2261996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fik 3" descr="Ein Bild, das Text, draußen, Screenshot, Spielstandanzeige enthält.&#10;&#10;Beschreibung automatisch generiert.">
            <a:extLst>
              <a:ext uri="{FF2B5EF4-FFF2-40B4-BE49-F238E27FC236}">
                <a16:creationId xmlns:a16="http://schemas.microsoft.com/office/drawing/2014/main" id="{08615552-042A-23D5-45DD-8C0F73CD0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5596" y="3427528"/>
            <a:ext cx="3846615" cy="260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80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Grafik 6" descr="Ein Bild, das Text enthält.&#10;&#10;Beschreibung automatisch generiert.">
            <a:extLst>
              <a:ext uri="{FF2B5EF4-FFF2-40B4-BE49-F238E27FC236}">
                <a16:creationId xmlns:a16="http://schemas.microsoft.com/office/drawing/2014/main" id="{8191CBD0-79D3-9FBD-AC0A-7A8543A9CD5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9078" y="639787"/>
            <a:ext cx="5470089" cy="2787716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6" descr="Ein Bild, das Text, Spielstandanzeige, Monitor, Schrank enthält.&#10;&#10;Beschreibung automatisch generiert.">
            <a:extLst>
              <a:ext uri="{FF2B5EF4-FFF2-40B4-BE49-F238E27FC236}">
                <a16:creationId xmlns:a16="http://schemas.microsoft.com/office/drawing/2014/main" id="{A1736167-45EB-E5F2-7947-5779FCFB1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3748" y="3148122"/>
            <a:ext cx="4481244" cy="371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597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fik 3" descr="Ein Bild, das Text enthält.&#10;&#10;Beschreibung automatisch generiert.">
            <a:extLst>
              <a:ext uri="{FF2B5EF4-FFF2-40B4-BE49-F238E27FC236}">
                <a16:creationId xmlns:a16="http://schemas.microsoft.com/office/drawing/2014/main" id="{12B7A847-8206-8FE6-906B-9BD13055229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7349" y="899274"/>
            <a:ext cx="6629434" cy="2456657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884C5229-4EF8-3F00-1538-9A75AD05C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041" y="3748146"/>
            <a:ext cx="3821986" cy="230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07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itel 1">
            <a:extLst>
              <a:ext uri="{FF2B5EF4-FFF2-40B4-BE49-F238E27FC236}">
                <a16:creationId xmlns:a16="http://schemas.microsoft.com/office/drawing/2014/main" id="{2AEC12EA-D55C-B5FE-57CF-75BACAB44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883" y="488790"/>
            <a:ext cx="5613117" cy="59236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err="1">
                <a:solidFill>
                  <a:srgbClr val="FFFFFF"/>
                </a:solidFill>
              </a:rPr>
              <a:t>Idea</a:t>
            </a:r>
            <a:endParaRPr lang="de-DE" err="1"/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AC37C417-54AB-3DEC-4AC4-49A6E475FC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</p:spTree>
    <p:extLst>
      <p:ext uri="{BB962C8B-B14F-4D97-AF65-F5344CB8AC3E}">
        <p14:creationId xmlns:p14="http://schemas.microsoft.com/office/powerpoint/2010/main" val="1961302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3013510"/>
            <a:ext cx="5614993" cy="30934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D4B1F40-0C40-4D76-A9D3-C08686338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9BEB695F-E147-12C2-0C64-0786EB8EEBB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7914" y="883217"/>
            <a:ext cx="6087242" cy="2692353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FDB5627-AABE-4D21-8E40-291010575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5">
            <a:extLst>
              <a:ext uri="{FF2B5EF4-FFF2-40B4-BE49-F238E27FC236}">
                <a16:creationId xmlns:a16="http://schemas.microsoft.com/office/drawing/2014/main" id="{F116DD44-7A77-DFD1-47D8-F30FBA11A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127" y="3754507"/>
            <a:ext cx="4489861" cy="212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FEDC06F3-FF38-0E80-50F2-AF87621871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2401" y="670904"/>
            <a:ext cx="4923195" cy="5516185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fik 5" descr="Ein Bild, das Text, Spielstandanzeige, Screenshot, Schwarz enthält.&#10;&#10;Beschreibung automatisch generiert.">
            <a:extLst>
              <a:ext uri="{FF2B5EF4-FFF2-40B4-BE49-F238E27FC236}">
                <a16:creationId xmlns:a16="http://schemas.microsoft.com/office/drawing/2014/main" id="{7A412B94-A249-EDBE-F8C6-A51CB403D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235" y="4249973"/>
            <a:ext cx="3738995" cy="190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576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2883" y="488790"/>
            <a:ext cx="5613117" cy="59236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err="1">
                <a:solidFill>
                  <a:srgbClr val="FFFFFF"/>
                </a:solidFill>
              </a:rPr>
              <a:t>Thank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you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for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your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attention</a:t>
            </a:r>
            <a:endParaRPr lang="de-DE" err="1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Untertitel 2">
            <a:extLst>
              <a:ext uri="{FF2B5EF4-FFF2-40B4-BE49-F238E27FC236}">
                <a16:creationId xmlns:a16="http://schemas.microsoft.com/office/drawing/2014/main" id="{48CCA6D4-8DEE-C83B-BFF4-0F2652B11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</p:spTree>
    <p:extLst>
      <p:ext uri="{BB962C8B-B14F-4D97-AF65-F5344CB8AC3E}">
        <p14:creationId xmlns:p14="http://schemas.microsoft.com/office/powerpoint/2010/main" val="472179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 err="1"/>
              <a:t>Idea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B289B6-AAA8-D205-C83C-28C55522A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2005477"/>
            <a:ext cx="10506991" cy="38741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/>
              <a:t>A database realization for our favorite game: Overwatch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endParaRPr lang="en-US"/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/>
              <a:t>Key takeaways:</a:t>
            </a:r>
          </a:p>
          <a:p>
            <a:pPr marL="1028700" lvl="1">
              <a:buFont typeface="Calibri" panose="020B0604020202020204" pitchFamily="34" charset="0"/>
              <a:buChar char="-"/>
            </a:pPr>
            <a:r>
              <a:rPr lang="en-US"/>
              <a:t>Multiple Games</a:t>
            </a:r>
          </a:p>
          <a:p>
            <a:pPr marL="1028700" lvl="1">
              <a:buFont typeface="Calibri" panose="020B0604020202020204" pitchFamily="34" charset="0"/>
              <a:buChar char="-"/>
            </a:pPr>
            <a:r>
              <a:rPr lang="en-US"/>
              <a:t>Dynamic Teams, newly created for each game</a:t>
            </a:r>
          </a:p>
          <a:p>
            <a:pPr marL="1028700" lvl="1">
              <a:buFont typeface="Calibri" panose="020B0604020202020204" pitchFamily="34" charset="0"/>
              <a:buChar char="-"/>
            </a:pPr>
            <a:r>
              <a:rPr lang="en-US"/>
              <a:t>Heroes + abilities</a:t>
            </a:r>
          </a:p>
          <a:p>
            <a:pPr marL="1028700" lvl="1">
              <a:buFont typeface="Calibri" panose="020B0604020202020204" pitchFamily="34" charset="0"/>
              <a:buChar char="-"/>
            </a:pPr>
            <a:r>
              <a:rPr lang="en-US"/>
              <a:t>Map &amp; map-types</a:t>
            </a:r>
          </a:p>
          <a:p>
            <a:pPr marL="1028700" lvl="1">
              <a:buFont typeface="Calibri" panose="020B0604020202020204" pitchFamily="34" charset="0"/>
              <a:buChar char="-"/>
            </a:pPr>
            <a:r>
              <a:rPr lang="en-US"/>
              <a:t>Persistent data (save every aspect of past games)</a:t>
            </a:r>
          </a:p>
        </p:txBody>
      </p:sp>
    </p:spTree>
    <p:extLst>
      <p:ext uri="{BB962C8B-B14F-4D97-AF65-F5344CB8AC3E}">
        <p14:creationId xmlns:p14="http://schemas.microsoft.com/office/powerpoint/2010/main" val="594545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itel 1">
            <a:extLst>
              <a:ext uri="{FF2B5EF4-FFF2-40B4-BE49-F238E27FC236}">
                <a16:creationId xmlns:a16="http://schemas.microsoft.com/office/drawing/2014/main" id="{93BCE06A-6D94-87D0-3742-93298D1519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883" y="488790"/>
            <a:ext cx="5613117" cy="59236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Entity</a:t>
            </a:r>
            <a:br>
              <a:rPr lang="de-DE">
                <a:solidFill>
                  <a:srgbClr val="FFFFFF"/>
                </a:solidFill>
              </a:rPr>
            </a:br>
            <a:r>
              <a:rPr lang="de-DE">
                <a:solidFill>
                  <a:srgbClr val="FFFFFF"/>
                </a:solidFill>
              </a:rPr>
              <a:t>Relational</a:t>
            </a:r>
            <a:br>
              <a:rPr lang="de-DE">
                <a:solidFill>
                  <a:srgbClr val="FFFFFF"/>
                </a:solidFill>
              </a:rPr>
            </a:br>
            <a:r>
              <a:rPr lang="de-DE">
                <a:solidFill>
                  <a:srgbClr val="FFFFFF"/>
                </a:solidFill>
              </a:rPr>
              <a:t>Model</a:t>
            </a:r>
            <a:endParaRPr lang="de-DE"/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150C783D-8A6A-01C1-435C-389CA9D8B0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</p:spTree>
    <p:extLst>
      <p:ext uri="{BB962C8B-B14F-4D97-AF65-F5344CB8AC3E}">
        <p14:creationId xmlns:p14="http://schemas.microsoft.com/office/powerpoint/2010/main" val="1921018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/>
              <a:t>ERM</a:t>
            </a:r>
          </a:p>
        </p:txBody>
      </p:sp>
      <p:pic>
        <p:nvPicPr>
          <p:cNvPr id="4" name="Grafik 4" descr="Ein Bild, das Diagramm enthält.&#10;&#10;Beschreibung automatisch generiert.">
            <a:extLst>
              <a:ext uri="{FF2B5EF4-FFF2-40B4-BE49-F238E27FC236}">
                <a16:creationId xmlns:a16="http://schemas.microsoft.com/office/drawing/2014/main" id="{5034CDB7-EE81-8ECB-8713-7B71479C3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154" y="598053"/>
            <a:ext cx="6483926" cy="566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733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/>
              <a:t>ERM</a:t>
            </a:r>
          </a:p>
        </p:txBody>
      </p:sp>
      <p:pic>
        <p:nvPicPr>
          <p:cNvPr id="3" name="Grafik 4" descr="Ein Bild, das Diagramm enthält.&#10;&#10;Beschreibung automatisch generiert.">
            <a:extLst>
              <a:ext uri="{FF2B5EF4-FFF2-40B4-BE49-F238E27FC236}">
                <a16:creationId xmlns:a16="http://schemas.microsoft.com/office/drawing/2014/main" id="{0A5D96A5-FC38-3F4F-B50E-E043E96EE6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80" t="-829" r="-507" b="37065"/>
          <a:stretch/>
        </p:blipFill>
        <p:spPr>
          <a:xfrm>
            <a:off x="1137065" y="533729"/>
            <a:ext cx="10506667" cy="579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619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/>
              <a:t>ERM</a:t>
            </a:r>
          </a:p>
        </p:txBody>
      </p:sp>
      <p:pic>
        <p:nvPicPr>
          <p:cNvPr id="3" name="Grafik 4" descr="Ein Bild, das Diagramm enthält.&#10;&#10;Beschreibung automatisch generiert.">
            <a:extLst>
              <a:ext uri="{FF2B5EF4-FFF2-40B4-BE49-F238E27FC236}">
                <a16:creationId xmlns:a16="http://schemas.microsoft.com/office/drawing/2014/main" id="{0A5D96A5-FC38-3F4F-B50E-E043E96EE6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219" r="-652" b="-912"/>
          <a:stretch/>
        </p:blipFill>
        <p:spPr>
          <a:xfrm>
            <a:off x="761012" y="1379846"/>
            <a:ext cx="10813453" cy="41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2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itel 1">
            <a:extLst>
              <a:ext uri="{FF2B5EF4-FFF2-40B4-BE49-F238E27FC236}">
                <a16:creationId xmlns:a16="http://schemas.microsoft.com/office/drawing/2014/main" id="{93BCE06A-6D94-87D0-3742-93298D1519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883" y="488790"/>
            <a:ext cx="5613117" cy="59236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Database</a:t>
            </a:r>
            <a:br>
              <a:rPr lang="de-DE">
                <a:solidFill>
                  <a:srgbClr val="FFFFFF"/>
                </a:solidFill>
              </a:rPr>
            </a:br>
            <a:r>
              <a:rPr lang="de-DE">
                <a:solidFill>
                  <a:srgbClr val="FFFFFF"/>
                </a:solidFill>
              </a:rPr>
              <a:t>Schema</a:t>
            </a:r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150C783D-8A6A-01C1-435C-389CA9D8B0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</p:spTree>
    <p:extLst>
      <p:ext uri="{BB962C8B-B14F-4D97-AF65-F5344CB8AC3E}">
        <p14:creationId xmlns:p14="http://schemas.microsoft.com/office/powerpoint/2010/main" val="1313252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theme/theme1.xml><?xml version="1.0" encoding="utf-8"?>
<a:theme xmlns:a="http://schemas.openxmlformats.org/drawingml/2006/main" name="LevelVTI">
  <a:themeElements>
    <a:clrScheme name="AnalogousFromLightSeedLeftStep">
      <a:dk1>
        <a:srgbClr val="000000"/>
      </a:dk1>
      <a:lt1>
        <a:srgbClr val="FFFFFF"/>
      </a:lt1>
      <a:dk2>
        <a:srgbClr val="3D2441"/>
      </a:dk2>
      <a:lt2>
        <a:srgbClr val="E2E5E8"/>
      </a:lt2>
      <a:accent1>
        <a:srgbClr val="C39B6E"/>
      </a:accent1>
      <a:accent2>
        <a:srgbClr val="C57D73"/>
      </a:accent2>
      <a:accent3>
        <a:srgbClr val="D08DA1"/>
      </a:accent3>
      <a:accent4>
        <a:srgbClr val="C573AE"/>
      </a:accent4>
      <a:accent5>
        <a:srgbClr val="C68DD0"/>
      </a:accent5>
      <a:accent6>
        <a:srgbClr val="9873C5"/>
      </a:accent6>
      <a:hlink>
        <a:srgbClr val="6183AA"/>
      </a:hlink>
      <a:folHlink>
        <a:srgbClr val="7F7F7F"/>
      </a:folHlink>
    </a:clrScheme>
    <a:fontScheme name="Seaford">
      <a:majorFont>
        <a:latin typeface="Seaford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lVTI" id="{64F43929-0387-4D33-907F-72B939BCAF99}" vid="{D804DF84-3298-4A39-BA0E-21F83D68BC2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Breitbild</PresentationFormat>
  <Slides>32</Slides>
  <Notes>5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3" baseType="lpstr">
      <vt:lpstr>LevelVTI</vt:lpstr>
      <vt:lpstr>PowerPoint-Präsentation</vt:lpstr>
      <vt:lpstr>Outline</vt:lpstr>
      <vt:lpstr>Idea</vt:lpstr>
      <vt:lpstr>Idea</vt:lpstr>
      <vt:lpstr>Entity Relational Model</vt:lpstr>
      <vt:lpstr>ERM</vt:lpstr>
      <vt:lpstr>ERM</vt:lpstr>
      <vt:lpstr>ERM</vt:lpstr>
      <vt:lpstr>Database Schema</vt:lpstr>
      <vt:lpstr>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Queries</vt:lpstr>
      <vt:lpstr>Queries</vt:lpstr>
      <vt:lpstr>Queries</vt:lpstr>
      <vt:lpstr>Queries</vt:lpstr>
      <vt:lpstr>Queries</vt:lpstr>
      <vt:lpstr>Queries</vt:lpstr>
      <vt:lpstr>Queries</vt:lpstr>
      <vt:lpstr>Queries</vt:lpstr>
      <vt:lpstr>Queries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revision>11</cp:revision>
  <dcterms:created xsi:type="dcterms:W3CDTF">2023-05-23T07:57:48Z</dcterms:created>
  <dcterms:modified xsi:type="dcterms:W3CDTF">2023-05-24T17:55:08Z</dcterms:modified>
</cp:coreProperties>
</file>

<file path=docProps/thumbnail.jpeg>
</file>